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Amatic SC"/>
      <p:regular r:id="rId12"/>
      <p:bold r:id="rId13"/>
    </p:embeddedFont>
    <p:embeddedFont>
      <p:font typeface="Garamond"/>
      <p:regular r:id="rId14"/>
      <p:bold r:id="rId15"/>
      <p:italic r:id="rId16"/>
      <p:boldItalic r:id="rId17"/>
    </p:embeddedFont>
    <p:embeddedFont>
      <p:font typeface="Montserrat"/>
      <p:regular r:id="rId18"/>
      <p:bold r:id="rId19"/>
      <p:italic r:id="rId20"/>
      <p:boldItalic r:id="rId21"/>
    </p:embeddedFont>
    <p:embeddedFont>
      <p:font typeface="Source Code Pro"/>
      <p:regular r:id="rId22"/>
      <p:bold r:id="rId23"/>
    </p:embeddedFont>
    <p:embeddedFont>
      <p:font typeface="Average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22" Type="http://schemas.openxmlformats.org/officeDocument/2006/relationships/font" Target="fonts/SourceCodePro-regular.fntdata"/><Relationship Id="rId10" Type="http://schemas.openxmlformats.org/officeDocument/2006/relationships/slide" Target="slides/slide5.xml"/><Relationship Id="rId21" Type="http://schemas.openxmlformats.org/officeDocument/2006/relationships/font" Target="fonts/Montserrat-boldItalic.fntdata"/><Relationship Id="rId13" Type="http://schemas.openxmlformats.org/officeDocument/2006/relationships/font" Target="fonts/AmaticSC-bold.fntdata"/><Relationship Id="rId24" Type="http://schemas.openxmlformats.org/officeDocument/2006/relationships/font" Target="fonts/Average-regular.fntdata"/><Relationship Id="rId12" Type="http://schemas.openxmlformats.org/officeDocument/2006/relationships/font" Target="fonts/AmaticSC-regular.fntdata"/><Relationship Id="rId23" Type="http://schemas.openxmlformats.org/officeDocument/2006/relationships/font" Target="fonts/SourceCodePr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Garamond-bold.fntdata"/><Relationship Id="rId14" Type="http://schemas.openxmlformats.org/officeDocument/2006/relationships/font" Target="fonts/Garamond-regular.fntdata"/><Relationship Id="rId17" Type="http://schemas.openxmlformats.org/officeDocument/2006/relationships/font" Target="fonts/Garamond-boldItalic.fntdata"/><Relationship Id="rId16" Type="http://schemas.openxmlformats.org/officeDocument/2006/relationships/font" Target="fonts/Garamond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.fntdata"/><Relationship Id="rId6" Type="http://schemas.openxmlformats.org/officeDocument/2006/relationships/slide" Target="slides/slide1.xml"/><Relationship Id="rId18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ddf4c0954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ddf4c0954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ddf4c0954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ddf4c0954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54" name="Google Shape;54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" name="Google Shape;7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3" name="Google Shape;73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75" name="Google Shape;75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76" name="Google Shape;76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>
                <a:solidFill>
                  <a:schemeClr val="dk2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Google Shape;7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9" name="Google Shape;79;p14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4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" name="Google Shape;83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4" name="Google Shape;84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8" name="Google Shape;88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" name="Google Shape;90;p1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" name="Google Shape;94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5" name="Google Shape;95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8" name="Google Shape;9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1" name="Google Shape;101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" name="Google Shape;106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7" name="Google Shape;107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each-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Touching Lives</a:t>
            </a:r>
            <a:r>
              <a:rPr lang="en-GB"/>
              <a:t> Presentation</a:t>
            </a:r>
            <a:endParaRPr/>
          </a:p>
        </p:txBody>
      </p:sp>
      <p:sp>
        <p:nvSpPr>
          <p:cNvPr id="117" name="Google Shape;117;p17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Team No. 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1165100" y="4558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3000">
                <a:latin typeface="Garamond"/>
                <a:ea typeface="Garamond"/>
                <a:cs typeface="Garamond"/>
                <a:sym typeface="Garamond"/>
              </a:rPr>
              <a:t>List of Features</a:t>
            </a:r>
            <a:endParaRPr b="0" sz="30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1232750" y="1204750"/>
            <a:ext cx="28695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aramond"/>
              <a:buChar char="●"/>
            </a:pPr>
            <a:r>
              <a:rPr lang="en-GB" sz="1800">
                <a:latin typeface="Garamond"/>
                <a:ea typeface="Garamond"/>
                <a:cs typeface="Garamond"/>
                <a:sym typeface="Garamond"/>
              </a:rPr>
              <a:t>Student Enrollment</a:t>
            </a:r>
            <a:endParaRPr sz="18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aramond"/>
              <a:buChar char="●"/>
            </a:pPr>
            <a:r>
              <a:rPr lang="en-GB" sz="1800">
                <a:latin typeface="Garamond"/>
                <a:ea typeface="Garamond"/>
                <a:cs typeface="Garamond"/>
                <a:sym typeface="Garamond"/>
              </a:rPr>
              <a:t>Attendance Portal and Savings Record</a:t>
            </a:r>
            <a:endParaRPr sz="18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aramond"/>
              <a:buChar char="●"/>
            </a:pPr>
            <a:r>
              <a:rPr lang="en-GB" sz="1800">
                <a:latin typeface="Garamond"/>
                <a:ea typeface="Garamond"/>
                <a:cs typeface="Garamond"/>
                <a:sym typeface="Garamond"/>
              </a:rPr>
              <a:t>Daily Activity Report</a:t>
            </a:r>
            <a:endParaRPr sz="18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aramond"/>
              <a:buChar char="●"/>
            </a:pPr>
            <a:r>
              <a:rPr lang="en-GB" sz="1800">
                <a:latin typeface="Garamond"/>
                <a:ea typeface="Garamond"/>
                <a:cs typeface="Garamond"/>
                <a:sym typeface="Garamond"/>
              </a:rPr>
              <a:t>Report Generation</a:t>
            </a:r>
            <a:endParaRPr sz="18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5873251" y="18980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5873251" y="35255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5418750" y="1589600"/>
            <a:ext cx="3018300" cy="3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5638" y="245054"/>
            <a:ext cx="3984524" cy="2112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726" y="2771652"/>
            <a:ext cx="4152353" cy="2232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311700" y="292850"/>
            <a:ext cx="8520600" cy="6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Garamond"/>
                <a:ea typeface="Garamond"/>
                <a:cs typeface="Garamond"/>
                <a:sym typeface="Garamond"/>
              </a:rPr>
              <a:t>Student Enrollment</a:t>
            </a:r>
            <a:endParaRPr sz="30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35" name="Google Shape;135;p19"/>
          <p:cNvSpPr txBox="1"/>
          <p:nvPr>
            <p:ph idx="1" type="body"/>
          </p:nvPr>
        </p:nvSpPr>
        <p:spPr>
          <a:xfrm>
            <a:off x="311700" y="978050"/>
            <a:ext cx="8520600" cy="40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Student enrollment collects the data of students enrolling at the education centers at the start of the academic year.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The values collected by the forms are student name, parent name, phone number, standard, address.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Mentors are assigned to these incoming students on the basis of course in which they are alloted.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Mentors will always have this data collected ava</a:t>
            </a: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ilable with them from the database.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311700" y="292850"/>
            <a:ext cx="85206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Garamond"/>
                <a:ea typeface="Garamond"/>
                <a:cs typeface="Garamond"/>
                <a:sym typeface="Garamond"/>
              </a:rPr>
              <a:t>Attendance Portal And Savings Record</a:t>
            </a:r>
            <a:endParaRPr sz="30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42" name="Google Shape;142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Class aptent taciti sociosqu ad litora et nec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44" name="Google Shape;144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Amet, consectetur adipiscing elit. Curabitur eleifend a diam quis suscipit. Class aptent taciti sociosqu ad litora torquent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5" name="Google Shape;145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46" name="Google Shape;146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Consectetur adipiscing elit. Curabitur eleifend lorem a diam quis suscipit. Class aptent taciti sociosqu ad litora torquent ipsum per conubia nostra.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7" name="Google Shape;147;p20"/>
          <p:cNvSpPr txBox="1"/>
          <p:nvPr>
            <p:ph type="title"/>
          </p:nvPr>
        </p:nvSpPr>
        <p:spPr>
          <a:xfrm>
            <a:off x="311700" y="1058475"/>
            <a:ext cx="8520600" cy="384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aramond"/>
              <a:buChar char="❏"/>
            </a:pPr>
            <a:r>
              <a:rPr b="0" lang="en-GB" sz="1800">
                <a:latin typeface="Garamond"/>
                <a:ea typeface="Garamond"/>
                <a:cs typeface="Garamond"/>
                <a:sym typeface="Garamond"/>
              </a:rPr>
              <a:t>This portal allows to set the attendance as well as the money deposited by each student simultaneously.</a:t>
            </a:r>
            <a:endParaRPr b="0" sz="1800"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aramond"/>
              <a:buChar char="❏"/>
            </a:pPr>
            <a:r>
              <a:rPr b="0" lang="en-GB" sz="1800">
                <a:latin typeface="Garamond"/>
                <a:ea typeface="Garamond"/>
                <a:cs typeface="Garamond"/>
                <a:sym typeface="Garamond"/>
              </a:rPr>
              <a:t>Past attendance record can be displayed by selecting a particular date.</a:t>
            </a:r>
            <a:endParaRPr b="0" sz="1800"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aramond"/>
              <a:buChar char="❏"/>
            </a:pPr>
            <a:r>
              <a:rPr b="0" lang="en-GB" sz="1800">
                <a:latin typeface="Garamond"/>
                <a:ea typeface="Garamond"/>
                <a:cs typeface="Garamond"/>
                <a:sym typeface="Garamond"/>
              </a:rPr>
              <a:t>The students who bring some money as their savings, give it to the mentor who keeps a track of the money. </a:t>
            </a:r>
            <a:endParaRPr b="0" sz="1800"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aramond"/>
              <a:buChar char="❏"/>
            </a:pPr>
            <a:r>
              <a:rPr b="0" lang="en-GB" sz="1800">
                <a:latin typeface="Garamond"/>
                <a:ea typeface="Garamond"/>
                <a:cs typeface="Garamond"/>
                <a:sym typeface="Garamond"/>
              </a:rPr>
              <a:t>This money is then returned to the students as their whole month’s savings.</a:t>
            </a:r>
            <a:endParaRPr b="0" sz="1800">
              <a:latin typeface="Garamond"/>
              <a:ea typeface="Garamond"/>
              <a:cs typeface="Garamond"/>
              <a:sym typeface="Garamon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title"/>
          </p:nvPr>
        </p:nvSpPr>
        <p:spPr>
          <a:xfrm>
            <a:off x="311700" y="292850"/>
            <a:ext cx="8520600" cy="6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Garamond"/>
                <a:ea typeface="Garamond"/>
                <a:cs typeface="Garamond"/>
                <a:sym typeface="Garamond"/>
              </a:rPr>
              <a:t>Daily Activity Report</a:t>
            </a:r>
            <a:endParaRPr sz="30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53" name="Google Shape;153;p21"/>
          <p:cNvSpPr txBox="1"/>
          <p:nvPr>
            <p:ph idx="1" type="body"/>
          </p:nvPr>
        </p:nvSpPr>
        <p:spPr>
          <a:xfrm>
            <a:off x="311700" y="978050"/>
            <a:ext cx="8520600" cy="40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Mentor keeps track of all the activities during the day and keeps a record of it.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The mentors keep a record of the activity theme, </a:t>
            </a: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segregated</a:t>
            </a: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 by subjects and brief description about the activity.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The past records of all the activities is also maintained and can be accessed any time by the mentor.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This report could be downloaded or viewed as a pdf or an excel file.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/>
          <p:nvPr>
            <p:ph type="title"/>
          </p:nvPr>
        </p:nvSpPr>
        <p:spPr>
          <a:xfrm>
            <a:off x="311700" y="292850"/>
            <a:ext cx="8520600" cy="6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Garamond"/>
                <a:ea typeface="Garamond"/>
                <a:cs typeface="Garamond"/>
                <a:sym typeface="Garamond"/>
              </a:rPr>
              <a:t>Future Scope</a:t>
            </a:r>
            <a:endParaRPr sz="3000">
              <a:latin typeface="Garamond"/>
              <a:ea typeface="Garamond"/>
              <a:cs typeface="Garamond"/>
              <a:sym typeface="Garamond"/>
            </a:endParaRPr>
          </a:p>
        </p:txBody>
      </p:sp>
      <p:sp>
        <p:nvSpPr>
          <p:cNvPr id="159" name="Google Shape;159;p22"/>
          <p:cNvSpPr txBox="1"/>
          <p:nvPr>
            <p:ph idx="1" type="body"/>
          </p:nvPr>
        </p:nvSpPr>
        <p:spPr>
          <a:xfrm>
            <a:off x="311700" y="978050"/>
            <a:ext cx="8520600" cy="40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Using some other Frameworks such as Angular or ReactJS along with the current framework Django to create a more responsive web and a hybrid app.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A star chart can be implemented such that we can get the best student at every subject and overall.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Direct calling feature from within the app on the mentor’s phone.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Advantages of a hybrid application that can be utilised such as cross platform compatibility and also it being available offline on mobile devices.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The mentor generates reports of each student at the end of the month.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aramond"/>
              <a:buChar char="❏"/>
            </a:pPr>
            <a:r>
              <a:rPr lang="en-GB">
                <a:solidFill>
                  <a:srgbClr val="000000"/>
                </a:solidFill>
                <a:latin typeface="Garamond"/>
                <a:ea typeface="Garamond"/>
                <a:cs typeface="Garamond"/>
                <a:sym typeface="Garamond"/>
              </a:rPr>
              <a:t>The report showcases attendance, subject marks and evaluation of the students in the form of stars .The report consists of interactive charts and tables.</a:t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Garamond"/>
              <a:ea typeface="Garamond"/>
              <a:cs typeface="Garamond"/>
              <a:sym typeface="Garamo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